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430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430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430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430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0116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0116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20116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0116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0116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0116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0116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8803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8803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28803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28803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28803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28803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28803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28803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37490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7490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37490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7490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7490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7490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490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6177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6177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6177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46177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46177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46177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6177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6177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54864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4864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54864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4864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54864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54864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54864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63550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50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3550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3550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550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63550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63550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72237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72237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2237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2237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72237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72237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2237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72237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80924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80924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80924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0924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80924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0924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0924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89611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89611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9611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9611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89611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89611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89611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98298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98298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98298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98298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98298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98298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98298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98298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106984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106984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106984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106984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106984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106984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106984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106984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115671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115671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115671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115671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115671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115671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115671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115671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-1828800" y="3657600"/>
            <a:ext cx="9144000" cy="5486400"/>
          </a:xfrm>
          <a:prstGeom prst="ellipse">
            <a:avLst/>
          </a:prstGeom>
          <a:solidFill>
            <a:srgbClr val="1B4F8C">
              <a:alpha val="15000"/>
            </a:srgbClr>
          </a:solidFill>
          <a:ln/>
        </p:spPr>
      </p:sp>
      <p:sp>
        <p:nvSpPr>
          <p:cNvPr id="115" name="Shape 113"/>
          <p:cNvSpPr/>
          <p:nvPr/>
        </p:nvSpPr>
        <p:spPr>
          <a:xfrm>
            <a:off x="6400800" y="-1828800"/>
            <a:ext cx="7315200" cy="7315200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6" name="Shape 114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17" name="Text 115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</a:t>
            </a:r>
            <a:endParaRPr lang="en-US" sz="1400" dirty="0"/>
          </a:p>
        </p:txBody>
      </p:sp>
      <p:sp>
        <p:nvSpPr>
          <p:cNvPr id="118" name="Text 116"/>
          <p:cNvSpPr/>
          <p:nvPr/>
        </p:nvSpPr>
        <p:spPr>
          <a:xfrm>
            <a:off x="1051560" y="457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x8flow / brasília</a:t>
            </a:r>
            <a:endParaRPr lang="en-US" sz="900" dirty="0"/>
          </a:p>
        </p:txBody>
      </p:sp>
      <p:sp>
        <p:nvSpPr>
          <p:cNvPr id="119" name="Text 117"/>
          <p:cNvSpPr/>
          <p:nvPr/>
        </p:nvSpPr>
        <p:spPr>
          <a:xfrm>
            <a:off x="7315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OPERAÇÃO ATIVA · CICLO 2026</a:t>
            </a:r>
            <a:endParaRPr lang="en-US" sz="900" dirty="0"/>
          </a:p>
        </p:txBody>
      </p:sp>
      <p:sp>
        <p:nvSpPr>
          <p:cNvPr id="120" name="Text 118"/>
          <p:cNvSpPr/>
          <p:nvPr/>
        </p:nvSpPr>
        <p:spPr>
          <a:xfrm>
            <a:off x="548640" y="12801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EFF9A"/>
                </a:solidFill>
              </a:rPr>
              <a:t>● </a:t>
            </a:r>
            <a:endParaRPr lang="en-US" sz="1000" dirty="0"/>
          </a:p>
        </p:txBody>
      </p:sp>
      <p:sp>
        <p:nvSpPr>
          <p:cNvPr id="121" name="Text 119"/>
          <p:cNvSpPr/>
          <p:nvPr/>
        </p:nvSpPr>
        <p:spPr>
          <a:xfrm>
            <a:off x="777240" y="1280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4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DOSSIÊ INSTITUCIONAL</a:t>
            </a:r>
            <a:endParaRPr lang="en-US" sz="1000" dirty="0"/>
          </a:p>
        </p:txBody>
      </p:sp>
      <p:sp>
        <p:nvSpPr>
          <p:cNvPr id="122" name="Text 120"/>
          <p:cNvSpPr/>
          <p:nvPr/>
        </p:nvSpPr>
        <p:spPr>
          <a:xfrm>
            <a:off x="548640" y="1737360"/>
            <a:ext cx="109728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5400" spc="-2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Inteligência de Dados</a:t>
            </a:r>
            <a:endParaRPr lang="en-US" sz="5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5400" spc="-2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 Alcance Estratégico </a:t>
            </a:r>
            <a:endParaRPr lang="en-US" sz="5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5400" i="1" spc="-200" kern="0" dirty="0">
                <a:solidFill>
                  <a:srgbClr val="DEFF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Sob Medida.</a:t>
            </a:r>
            <a:endParaRPr lang="en-US" sz="5400" dirty="0"/>
          </a:p>
        </p:txBody>
      </p:sp>
      <p:sp>
        <p:nvSpPr>
          <p:cNvPr id="123" name="Text 121"/>
          <p:cNvSpPr/>
          <p:nvPr/>
        </p:nvSpPr>
        <p:spPr>
          <a:xfrm>
            <a:off x="548640" y="448056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mais sofisticada operação de KYC e engajamento via WhatsApp do Brasil. Executamos sua campanha de ponta a ponta com blindagem jurídica absoluta e entrega em massa homologada.</a:t>
            </a:r>
            <a:endParaRPr lang="en-US" sz="1400" dirty="0"/>
          </a:p>
        </p:txBody>
      </p:sp>
      <p:sp>
        <p:nvSpPr>
          <p:cNvPr id="124" name="Shape 122"/>
          <p:cNvSpPr/>
          <p:nvPr/>
        </p:nvSpPr>
        <p:spPr>
          <a:xfrm>
            <a:off x="548640" y="5715000"/>
            <a:ext cx="3840480" cy="45720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25" name="Text 123"/>
          <p:cNvSpPr/>
          <p:nvPr/>
        </p:nvSpPr>
        <p:spPr>
          <a:xfrm>
            <a:off x="548640" y="571500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SOLICITAR REUNIÃO ESTRATÉGICA  [BRASÍLIA]  →</a:t>
            </a:r>
            <a:endParaRPr lang="en-US" sz="1000" dirty="0"/>
          </a:p>
        </p:txBody>
      </p:sp>
      <p:sp>
        <p:nvSpPr>
          <p:cNvPr id="126" name="Shape 124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548640" y="649224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CONFIDENTIAL · X8FLOW MANAGED OPERATIONS</a:t>
            </a:r>
            <a:endParaRPr lang="en-US" sz="800" dirty="0"/>
          </a:p>
        </p:txBody>
      </p:sp>
      <p:sp>
        <p:nvSpPr>
          <p:cNvPr id="128" name="Text 126"/>
          <p:cNvSpPr/>
          <p:nvPr/>
        </p:nvSpPr>
        <p:spPr>
          <a:xfrm>
            <a:off x="9144000" y="649224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430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430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430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430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0116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0116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20116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0116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0116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0116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0116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8803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8803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28803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28803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28803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28803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28803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28803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37490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7490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37490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7490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7490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7490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490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6177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6177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6177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46177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46177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46177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6177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6177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54864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4864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54864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4864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54864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54864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54864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63550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50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3550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3550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550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63550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63550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72237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72237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2237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2237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72237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72237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2237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72237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80924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80924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80924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0924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80924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0924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0924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89611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89611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9611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9611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89611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89611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89611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98298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98298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98298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98298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98298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98298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98298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98298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106984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106984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106984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106984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106984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106984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106984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106984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115671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115671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115671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115671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115671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115671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115671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115671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15" name="Text 113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</a:t>
            </a:r>
            <a:endParaRPr lang="en-US" sz="1400" dirty="0"/>
          </a:p>
        </p:txBody>
      </p:sp>
      <p:sp>
        <p:nvSpPr>
          <p:cNvPr id="116" name="Text 114"/>
          <p:cNvSpPr/>
          <p:nvPr/>
        </p:nvSpPr>
        <p:spPr>
          <a:xfrm>
            <a:off x="1051560" y="457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x8flow / brasília</a:t>
            </a:r>
            <a:endParaRPr lang="en-US" sz="900" dirty="0"/>
          </a:p>
        </p:txBody>
      </p:sp>
      <p:sp>
        <p:nvSpPr>
          <p:cNvPr id="117" name="Text 115"/>
          <p:cNvSpPr/>
          <p:nvPr/>
        </p:nvSpPr>
        <p:spPr>
          <a:xfrm>
            <a:off x="7315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KEY METRICS · CICLO ATIVO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548640" y="1188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spc="-1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record.</a:t>
            </a:r>
            <a:endParaRPr lang="en-US" sz="3800" dirty="0"/>
          </a:p>
        </p:txBody>
      </p:sp>
      <p:sp>
        <p:nvSpPr>
          <p:cNvPr id="119" name="Text 117"/>
          <p:cNvSpPr/>
          <p:nvPr/>
        </p:nvSpPr>
        <p:spPr>
          <a:xfrm>
            <a:off x="54864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Quatro indicadores que definem a operação X8flow.</a:t>
            </a:r>
            <a:endParaRPr lang="en-US" sz="1400" dirty="0"/>
          </a:p>
        </p:txBody>
      </p:sp>
      <p:sp>
        <p:nvSpPr>
          <p:cNvPr id="120" name="Shape 118"/>
          <p:cNvSpPr/>
          <p:nvPr/>
        </p:nvSpPr>
        <p:spPr>
          <a:xfrm>
            <a:off x="548640" y="2651760"/>
            <a:ext cx="2606040" cy="3291840"/>
          </a:xfrm>
          <a:prstGeom prst="rect">
            <a:avLst/>
          </a:prstGeom>
          <a:solidFill>
            <a:srgbClr val="0F1626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48640" y="2651760"/>
            <a:ext cx="73152" cy="329184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22" name="Text 120"/>
          <p:cNvSpPr/>
          <p:nvPr/>
        </p:nvSpPr>
        <p:spPr>
          <a:xfrm>
            <a:off x="822960" y="2834640"/>
            <a:ext cx="2286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spc="-200" kern="0" dirty="0">
                <a:solidFill>
                  <a:srgbClr val="DEFF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127M+</a:t>
            </a:r>
            <a:endParaRPr lang="en-US" sz="4800" dirty="0"/>
          </a:p>
        </p:txBody>
      </p:sp>
      <p:sp>
        <p:nvSpPr>
          <p:cNvPr id="123" name="Text 121"/>
          <p:cNvSpPr/>
          <p:nvPr/>
        </p:nvSpPr>
        <p:spPr>
          <a:xfrm>
            <a:off x="822960" y="4206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IDENTIDADES RESOLVIDAS</a:t>
            </a:r>
            <a:endParaRPr lang="en-US" sz="900" dirty="0"/>
          </a:p>
        </p:txBody>
      </p:sp>
      <p:sp>
        <p:nvSpPr>
          <p:cNvPr id="124" name="Text 122"/>
          <p:cNvSpPr/>
          <p:nvPr/>
        </p:nvSpPr>
        <p:spPr>
          <a:xfrm>
            <a:off x="822960" y="4617720"/>
            <a:ext cx="2286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Bases cruzadas em 14 fontes oficiais</a:t>
            </a:r>
            <a:endParaRPr lang="en-US" sz="1100" dirty="0"/>
          </a:p>
        </p:txBody>
      </p:sp>
      <p:sp>
        <p:nvSpPr>
          <p:cNvPr id="125" name="Shape 123"/>
          <p:cNvSpPr/>
          <p:nvPr/>
        </p:nvSpPr>
        <p:spPr>
          <a:xfrm>
            <a:off x="3337560" y="2651760"/>
            <a:ext cx="2606040" cy="3291840"/>
          </a:xfrm>
          <a:prstGeom prst="rect">
            <a:avLst/>
          </a:prstGeom>
          <a:solidFill>
            <a:srgbClr val="0F1626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3337560" y="2651760"/>
            <a:ext cx="73152" cy="329184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11880" y="2834640"/>
            <a:ext cx="2286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spc="-200" kern="0" dirty="0">
                <a:solidFill>
                  <a:srgbClr val="DEFF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98.4%</a:t>
            </a:r>
            <a:endParaRPr lang="en-US" sz="4800" dirty="0"/>
          </a:p>
        </p:txBody>
      </p:sp>
      <p:sp>
        <p:nvSpPr>
          <p:cNvPr id="128" name="Text 126"/>
          <p:cNvSpPr/>
          <p:nvPr/>
        </p:nvSpPr>
        <p:spPr>
          <a:xfrm>
            <a:off x="3611880" y="4206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ENTREGABILIDADE MÉDIA</a:t>
            </a:r>
            <a:endParaRPr lang="en-US" sz="900" dirty="0"/>
          </a:p>
        </p:txBody>
      </p:sp>
      <p:sp>
        <p:nvSpPr>
          <p:cNvPr id="129" name="Text 127"/>
          <p:cNvSpPr/>
          <p:nvPr/>
        </p:nvSpPr>
        <p:spPr>
          <a:xfrm>
            <a:off x="3611880" y="4617720"/>
            <a:ext cx="2286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Sobre waves homologadas TSE</a:t>
            </a:r>
            <a:endParaRPr lang="en-US" sz="1100" dirty="0"/>
          </a:p>
        </p:txBody>
      </p:sp>
      <p:sp>
        <p:nvSpPr>
          <p:cNvPr id="130" name="Shape 128"/>
          <p:cNvSpPr/>
          <p:nvPr/>
        </p:nvSpPr>
        <p:spPr>
          <a:xfrm>
            <a:off x="6126480" y="2651760"/>
            <a:ext cx="2606040" cy="3291840"/>
          </a:xfrm>
          <a:prstGeom prst="rect">
            <a:avLst/>
          </a:prstGeom>
          <a:solidFill>
            <a:srgbClr val="0F1626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6126480" y="2651760"/>
            <a:ext cx="73152" cy="329184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32" name="Text 130"/>
          <p:cNvSpPr/>
          <p:nvPr/>
        </p:nvSpPr>
        <p:spPr>
          <a:xfrm>
            <a:off x="6400800" y="2834640"/>
            <a:ext cx="2286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spc="-200" kern="0" dirty="0">
                <a:solidFill>
                  <a:srgbClr val="DEFF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23.732</a:t>
            </a:r>
            <a:endParaRPr lang="en-US" sz="4800" dirty="0"/>
          </a:p>
        </p:txBody>
      </p:sp>
      <p:sp>
        <p:nvSpPr>
          <p:cNvPr id="133" name="Text 131"/>
          <p:cNvSpPr/>
          <p:nvPr/>
        </p:nvSpPr>
        <p:spPr>
          <a:xfrm>
            <a:off x="6400800" y="4206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TSE — RESOLUÇÃO</a:t>
            </a:r>
            <a:endParaRPr lang="en-US" sz="900" dirty="0"/>
          </a:p>
        </p:txBody>
      </p:sp>
      <p:sp>
        <p:nvSpPr>
          <p:cNvPr id="134" name="Text 132"/>
          <p:cNvSpPr/>
          <p:nvPr/>
        </p:nvSpPr>
        <p:spPr>
          <a:xfrm>
            <a:off x="6400800" y="4617720"/>
            <a:ext cx="2286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Aderência integral certificada</a:t>
            </a:r>
            <a:endParaRPr lang="en-US" sz="1100" dirty="0"/>
          </a:p>
        </p:txBody>
      </p:sp>
      <p:sp>
        <p:nvSpPr>
          <p:cNvPr id="135" name="Shape 133"/>
          <p:cNvSpPr/>
          <p:nvPr/>
        </p:nvSpPr>
        <p:spPr>
          <a:xfrm>
            <a:off x="8915400" y="2651760"/>
            <a:ext cx="2606040" cy="3291840"/>
          </a:xfrm>
          <a:prstGeom prst="rect">
            <a:avLst/>
          </a:prstGeom>
          <a:solidFill>
            <a:srgbClr val="0F1626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8915400" y="2651760"/>
            <a:ext cx="73152" cy="329184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37" name="Text 135"/>
          <p:cNvSpPr/>
          <p:nvPr/>
        </p:nvSpPr>
        <p:spPr>
          <a:xfrm>
            <a:off x="9189720" y="2834640"/>
            <a:ext cx="2286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spc="-200" kern="0" dirty="0">
                <a:solidFill>
                  <a:srgbClr val="DEFF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endParaRPr lang="en-US" sz="4800" dirty="0"/>
          </a:p>
        </p:txBody>
      </p:sp>
      <p:sp>
        <p:nvSpPr>
          <p:cNvPr id="138" name="Text 136"/>
          <p:cNvSpPr/>
          <p:nvPr/>
        </p:nvSpPr>
        <p:spPr>
          <a:xfrm>
            <a:off x="9189720" y="4206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NOTIFICAÇÕES LGPD</a:t>
            </a:r>
            <a:endParaRPr lang="en-US" sz="900" dirty="0"/>
          </a:p>
        </p:txBody>
      </p:sp>
      <p:sp>
        <p:nvSpPr>
          <p:cNvPr id="139" name="Text 137"/>
          <p:cNvSpPr/>
          <p:nvPr/>
        </p:nvSpPr>
        <p:spPr>
          <a:xfrm>
            <a:off x="9189720" y="4617720"/>
            <a:ext cx="2286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Histórico desde a fundação</a:t>
            </a:r>
            <a:endParaRPr lang="en-US" sz="1100" dirty="0"/>
          </a:p>
        </p:txBody>
      </p:sp>
      <p:sp>
        <p:nvSpPr>
          <p:cNvPr id="140" name="Shape 138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548640" y="649224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CONFIDENTIAL · X8FLOW MANAGED OPERATIONS</a:t>
            </a:r>
            <a:endParaRPr lang="en-US" sz="800" dirty="0"/>
          </a:p>
        </p:txBody>
      </p:sp>
      <p:sp>
        <p:nvSpPr>
          <p:cNvPr id="142" name="Text 140"/>
          <p:cNvSpPr/>
          <p:nvPr/>
        </p:nvSpPr>
        <p:spPr>
          <a:xfrm>
            <a:off x="9144000" y="649224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08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430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430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430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430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0116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0116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20116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0116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0116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0116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0116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8803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8803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28803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28803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28803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28803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28803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28803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37490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7490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37490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7490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7490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7490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490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6177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6177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6177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46177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46177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46177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6177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6177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54864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4864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54864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4864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54864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54864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54864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63550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50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3550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3550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550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63550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63550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72237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72237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2237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2237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72237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72237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2237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72237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80924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80924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80924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0924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80924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0924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0924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89611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89611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9611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9611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89611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89611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89611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98298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98298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98298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98298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98298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98298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98298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98298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106984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106984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106984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106984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106984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106984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106984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106984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115671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115671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115671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115671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115671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115671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115671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115671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15" name="Text 113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</a:t>
            </a:r>
            <a:endParaRPr lang="en-US" sz="1400" dirty="0"/>
          </a:p>
        </p:txBody>
      </p:sp>
      <p:sp>
        <p:nvSpPr>
          <p:cNvPr id="116" name="Text 114"/>
          <p:cNvSpPr/>
          <p:nvPr/>
        </p:nvSpPr>
        <p:spPr>
          <a:xfrm>
            <a:off x="1051560" y="457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x8flow / brasília</a:t>
            </a:r>
            <a:endParaRPr lang="en-US" sz="900" dirty="0"/>
          </a:p>
        </p:txBody>
      </p:sp>
      <p:sp>
        <p:nvSpPr>
          <p:cNvPr id="117" name="Text 115"/>
          <p:cNvSpPr/>
          <p:nvPr/>
        </p:nvSpPr>
        <p:spPr>
          <a:xfrm>
            <a:off x="7315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MANAGED OPERATION FRAMEWORK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548640" y="1188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spc="-1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Não vendemos software.</a:t>
            </a:r>
            <a:endParaRPr lang="en-US" sz="3200" dirty="0"/>
          </a:p>
        </p:txBody>
      </p:sp>
      <p:sp>
        <p:nvSpPr>
          <p:cNvPr id="119" name="Text 117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spc="-100" kern="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Executamos a operação por você.</a:t>
            </a:r>
            <a:endParaRPr lang="en-US" sz="3200" dirty="0"/>
          </a:p>
        </p:txBody>
      </p:sp>
      <p:sp>
        <p:nvSpPr>
          <p:cNvPr id="120" name="Shape 118"/>
          <p:cNvSpPr/>
          <p:nvPr/>
        </p:nvSpPr>
        <p:spPr>
          <a:xfrm>
            <a:off x="548640" y="2651760"/>
            <a:ext cx="3520440" cy="3383280"/>
          </a:xfrm>
          <a:prstGeom prst="rect">
            <a:avLst/>
          </a:prstGeom>
          <a:solidFill>
            <a:srgbClr val="0F1626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868680" y="278892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spc="-200" kern="0" dirty="0">
                <a:solidFill>
                  <a:srgbClr val="DEFF9A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4400" dirty="0"/>
          </a:p>
        </p:txBody>
      </p:sp>
      <p:sp>
        <p:nvSpPr>
          <p:cNvPr id="122" name="Text 120"/>
          <p:cNvSpPr/>
          <p:nvPr/>
        </p:nvSpPr>
        <p:spPr>
          <a:xfrm>
            <a:off x="1920240" y="297180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KYC.RES</a:t>
            </a:r>
            <a:endParaRPr lang="en-US" sz="900" dirty="0"/>
          </a:p>
        </p:txBody>
      </p:sp>
      <p:sp>
        <p:nvSpPr>
          <p:cNvPr id="123" name="Text 121"/>
          <p:cNvSpPr/>
          <p:nvPr/>
        </p:nvSpPr>
        <p:spPr>
          <a:xfrm>
            <a:off x="868680" y="3749040"/>
            <a:ext cx="2926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Resolução de Identidade &amp; Higienização KYC</a:t>
            </a:r>
            <a:endParaRPr lang="en-US" sz="1600" dirty="0"/>
          </a:p>
        </p:txBody>
      </p:sp>
      <p:sp>
        <p:nvSpPr>
          <p:cNvPr id="124" name="Shape 122"/>
          <p:cNvSpPr/>
          <p:nvPr/>
        </p:nvSpPr>
        <p:spPr>
          <a:xfrm>
            <a:off x="868680" y="4754880"/>
            <a:ext cx="292608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868680" y="489204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Engenheiros de dados validam perfis e constroem matriz de audiência limpa, juridicamente compatível e de alta afinidade.</a:t>
            </a:r>
            <a:endParaRPr lang="en-US" sz="1100" dirty="0"/>
          </a:p>
        </p:txBody>
      </p:sp>
      <p:sp>
        <p:nvSpPr>
          <p:cNvPr id="126" name="Shape 124"/>
          <p:cNvSpPr/>
          <p:nvPr/>
        </p:nvSpPr>
        <p:spPr>
          <a:xfrm>
            <a:off x="4251960" y="2651760"/>
            <a:ext cx="3520440" cy="3383280"/>
          </a:xfrm>
          <a:prstGeom prst="rect">
            <a:avLst/>
          </a:prstGeom>
          <a:solidFill>
            <a:srgbClr val="0F1626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4572000" y="278892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spc="-200" kern="0" dirty="0">
                <a:solidFill>
                  <a:srgbClr val="DEFF9A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4400" dirty="0"/>
          </a:p>
        </p:txBody>
      </p:sp>
      <p:sp>
        <p:nvSpPr>
          <p:cNvPr id="128" name="Text 126"/>
          <p:cNvSpPr/>
          <p:nvPr/>
        </p:nvSpPr>
        <p:spPr>
          <a:xfrm>
            <a:off x="5623560" y="297180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AI.CONTENT</a:t>
            </a:r>
            <a:endParaRPr lang="en-US" sz="900" dirty="0"/>
          </a:p>
        </p:txBody>
      </p:sp>
      <p:sp>
        <p:nvSpPr>
          <p:cNvPr id="129" name="Text 127"/>
          <p:cNvSpPr/>
          <p:nvPr/>
        </p:nvSpPr>
        <p:spPr>
          <a:xfrm>
            <a:off x="4572000" y="3749040"/>
            <a:ext cx="2926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Criação de Conteúdo Adaptativo por IA</a:t>
            </a:r>
            <a:endParaRPr lang="en-US" sz="1600" dirty="0"/>
          </a:p>
        </p:txBody>
      </p:sp>
      <p:sp>
        <p:nvSpPr>
          <p:cNvPr id="130" name="Shape 128"/>
          <p:cNvSpPr/>
          <p:nvPr/>
        </p:nvSpPr>
        <p:spPr>
          <a:xfrm>
            <a:off x="4572000" y="4754880"/>
            <a:ext cx="292608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4572000" y="489204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Modelos proprietários adaptam narrativa, tom e gatilhos semânticos para clusters demográficos específicos.</a:t>
            </a:r>
            <a:endParaRPr lang="en-US" sz="1100" dirty="0"/>
          </a:p>
        </p:txBody>
      </p:sp>
      <p:sp>
        <p:nvSpPr>
          <p:cNvPr id="132" name="Shape 130"/>
          <p:cNvSpPr/>
          <p:nvPr/>
        </p:nvSpPr>
        <p:spPr>
          <a:xfrm>
            <a:off x="7955280" y="2651760"/>
            <a:ext cx="3520440" cy="3383280"/>
          </a:xfrm>
          <a:prstGeom prst="rect">
            <a:avLst/>
          </a:prstGeom>
          <a:solidFill>
            <a:srgbClr val="0F1626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8275320" y="278892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spc="-200" kern="0" dirty="0">
                <a:solidFill>
                  <a:srgbClr val="DEFF9A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4400" dirty="0"/>
          </a:p>
        </p:txBody>
      </p:sp>
      <p:sp>
        <p:nvSpPr>
          <p:cNvPr id="134" name="Text 132"/>
          <p:cNvSpPr/>
          <p:nvPr/>
        </p:nvSpPr>
        <p:spPr>
          <a:xfrm>
            <a:off x="9326880" y="297180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INFRA.WPP</a:t>
            </a:r>
            <a:endParaRPr lang="en-US" sz="900" dirty="0"/>
          </a:p>
        </p:txBody>
      </p:sp>
      <p:sp>
        <p:nvSpPr>
          <p:cNvPr id="135" name="Text 133"/>
          <p:cNvSpPr/>
          <p:nvPr/>
        </p:nvSpPr>
        <p:spPr>
          <a:xfrm>
            <a:off x="8275320" y="3749040"/>
            <a:ext cx="2926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Infraestrutura de Entrega Proprietária</a:t>
            </a:r>
            <a:endParaRPr lang="en-US" sz="1600" dirty="0"/>
          </a:p>
        </p:txBody>
      </p:sp>
      <p:sp>
        <p:nvSpPr>
          <p:cNvPr id="136" name="Shape 134"/>
          <p:cNvSpPr/>
          <p:nvPr/>
        </p:nvSpPr>
        <p:spPr>
          <a:xfrm>
            <a:off x="8275320" y="4754880"/>
            <a:ext cx="292608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37" name="Text 135"/>
          <p:cNvSpPr/>
          <p:nvPr/>
        </p:nvSpPr>
        <p:spPr>
          <a:xfrm>
            <a:off x="8275320" y="489204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Roteamento por canais TSE Business e linhas otimizadas garantem alcance máximo sem fricção operacional.</a:t>
            </a:r>
            <a:endParaRPr lang="en-US" sz="1100" dirty="0"/>
          </a:p>
        </p:txBody>
      </p:sp>
      <p:sp>
        <p:nvSpPr>
          <p:cNvPr id="138" name="Shape 136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39" name="Text 137"/>
          <p:cNvSpPr/>
          <p:nvPr/>
        </p:nvSpPr>
        <p:spPr>
          <a:xfrm>
            <a:off x="548640" y="649224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CONFIDENTIAL · X8FLOW MANAGED OPERATIONS</a:t>
            </a:r>
            <a:endParaRPr lang="en-US" sz="800" dirty="0"/>
          </a:p>
        </p:txBody>
      </p:sp>
      <p:sp>
        <p:nvSpPr>
          <p:cNvPr id="140" name="Text 138"/>
          <p:cNvSpPr/>
          <p:nvPr/>
        </p:nvSpPr>
        <p:spPr>
          <a:xfrm>
            <a:off x="9144000" y="649224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08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430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430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430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430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0116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0116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20116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0116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0116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0116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0116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8803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8803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28803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28803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28803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28803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28803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28803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37490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7490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37490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7490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7490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7490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490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6177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6177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6177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46177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46177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46177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6177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6177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54864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4864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54864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4864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54864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54864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54864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63550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50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3550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3550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550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63550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63550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72237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72237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2237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2237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72237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72237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2237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72237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80924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80924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80924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0924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80924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0924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0924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89611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89611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9611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9611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89611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89611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89611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98298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98298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98298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98298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98298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98298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98298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98298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106984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106984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106984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106984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106984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106984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106984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106984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115671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115671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115671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115671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115671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115671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115671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115671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6400800" y="0"/>
            <a:ext cx="5788152" cy="6858000"/>
          </a:xfrm>
          <a:prstGeom prst="rect">
            <a:avLst/>
          </a:prstGeom>
          <a:solidFill>
            <a:srgbClr val="1B4F8C">
              <a:alpha val="12000"/>
            </a:srgbClr>
          </a:solidFill>
          <a:ln/>
        </p:spPr>
      </p:sp>
      <p:sp>
        <p:nvSpPr>
          <p:cNvPr id="115" name="Shape 113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16" name="Text 114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</a:t>
            </a:r>
            <a:endParaRPr lang="en-US" sz="1400" dirty="0"/>
          </a:p>
        </p:txBody>
      </p:sp>
      <p:sp>
        <p:nvSpPr>
          <p:cNvPr id="117" name="Text 115"/>
          <p:cNvSpPr/>
          <p:nvPr/>
        </p:nvSpPr>
        <p:spPr>
          <a:xfrm>
            <a:off x="1051560" y="457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x8flow / brasília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7315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LEGAL SHIELD · MANAGED</a:t>
            </a:r>
            <a:endParaRPr lang="en-US" sz="900" dirty="0"/>
          </a:p>
        </p:txBody>
      </p:sp>
      <p:sp>
        <p:nvSpPr>
          <p:cNvPr id="119" name="Text 117"/>
          <p:cNvSpPr/>
          <p:nvPr/>
        </p:nvSpPr>
        <p:spPr>
          <a:xfrm>
            <a:off x="548640" y="118872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spc="-1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Blindagem Jurídica</a:t>
            </a:r>
            <a:endParaRPr lang="en-US" sz="3800" dirty="0"/>
          </a:p>
        </p:txBody>
      </p:sp>
      <p:sp>
        <p:nvSpPr>
          <p:cNvPr id="120" name="Text 118"/>
          <p:cNvSpPr/>
          <p:nvPr/>
        </p:nvSpPr>
        <p:spPr>
          <a:xfrm>
            <a:off x="548640" y="178308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i="1" spc="-100" kern="0" dirty="0">
                <a:solidFill>
                  <a:srgbClr val="DEFF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 Serviço.</a:t>
            </a:r>
            <a:endParaRPr lang="en-US" sz="3800" dirty="0"/>
          </a:p>
        </p:txBody>
      </p:sp>
      <p:sp>
        <p:nvSpPr>
          <p:cNvPr id="121" name="Text 119"/>
          <p:cNvSpPr/>
          <p:nvPr/>
        </p:nvSpPr>
        <p:spPr>
          <a:xfrm>
            <a:off x="548640" y="2697480"/>
            <a:ext cx="54864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X8flow assume a camada protetiva integral. Como executamos cada estágio internamente, garantimos aderência estrita à Resolução TSE 23.732 e à LGPD, com registro automatizado de opt-out global — eliminando, por contrato, o risco de compliance do candidato.</a:t>
            </a:r>
            <a:endParaRPr lang="en-US" sz="1300" dirty="0"/>
          </a:p>
        </p:txBody>
      </p:sp>
      <p:sp>
        <p:nvSpPr>
          <p:cNvPr id="122" name="Text 120"/>
          <p:cNvSpPr/>
          <p:nvPr/>
        </p:nvSpPr>
        <p:spPr>
          <a:xfrm>
            <a:off x="548640" y="493776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CLÁUSULA 1</a:t>
            </a:r>
            <a:endParaRPr lang="en-US" sz="900" dirty="0"/>
          </a:p>
        </p:txBody>
      </p:sp>
      <p:sp>
        <p:nvSpPr>
          <p:cNvPr id="123" name="Text 121"/>
          <p:cNvSpPr/>
          <p:nvPr/>
        </p:nvSpPr>
        <p:spPr>
          <a:xfrm>
            <a:off x="1920240" y="493776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Indenização integral por evento regulatório</a:t>
            </a:r>
            <a:endParaRPr lang="en-US" sz="1100" dirty="0"/>
          </a:p>
        </p:txBody>
      </p:sp>
      <p:sp>
        <p:nvSpPr>
          <p:cNvPr id="124" name="Text 122"/>
          <p:cNvSpPr/>
          <p:nvPr/>
        </p:nvSpPr>
        <p:spPr>
          <a:xfrm>
            <a:off x="548640" y="534924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CLÁUSULA 2</a:t>
            </a:r>
            <a:endParaRPr lang="en-US" sz="900" dirty="0"/>
          </a:p>
        </p:txBody>
      </p:sp>
      <p:sp>
        <p:nvSpPr>
          <p:cNvPr id="125" name="Text 123"/>
          <p:cNvSpPr/>
          <p:nvPr/>
        </p:nvSpPr>
        <p:spPr>
          <a:xfrm>
            <a:off x="1920240" y="53492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Auditoria forense liberada à assessoria jurídica</a:t>
            </a:r>
            <a:endParaRPr lang="en-US" sz="1100" dirty="0"/>
          </a:p>
        </p:txBody>
      </p:sp>
      <p:sp>
        <p:nvSpPr>
          <p:cNvPr id="126" name="Text 124"/>
          <p:cNvSpPr/>
          <p:nvPr/>
        </p:nvSpPr>
        <p:spPr>
          <a:xfrm>
            <a:off x="548640" y="5760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CLÁUSULA 3</a:t>
            </a:r>
            <a:endParaRPr lang="en-US" sz="900" dirty="0"/>
          </a:p>
        </p:txBody>
      </p:sp>
      <p:sp>
        <p:nvSpPr>
          <p:cNvPr id="127" name="Text 125"/>
          <p:cNvSpPr/>
          <p:nvPr/>
        </p:nvSpPr>
        <p:spPr>
          <a:xfrm>
            <a:off x="1920240" y="576072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Cadeia de custódia documentada por wave</a:t>
            </a:r>
            <a:endParaRPr lang="en-US" sz="1100" dirty="0"/>
          </a:p>
        </p:txBody>
      </p:sp>
      <p:sp>
        <p:nvSpPr>
          <p:cNvPr id="128" name="Shape 126"/>
          <p:cNvSpPr/>
          <p:nvPr/>
        </p:nvSpPr>
        <p:spPr>
          <a:xfrm>
            <a:off x="6858000" y="1280160"/>
            <a:ext cx="4846320" cy="4572000"/>
          </a:xfrm>
          <a:prstGeom prst="rect">
            <a:avLst/>
          </a:prstGeom>
          <a:solidFill>
            <a:srgbClr val="0F1626"/>
          </a:solidFill>
          <a:ln w="9525">
            <a:solidFill>
              <a:srgbClr val="1E2A40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6858000" y="1280160"/>
            <a:ext cx="548640" cy="36576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30" name="Shape 128"/>
          <p:cNvSpPr/>
          <p:nvPr/>
        </p:nvSpPr>
        <p:spPr>
          <a:xfrm>
            <a:off x="11667744" y="1280160"/>
            <a:ext cx="36576" cy="54864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31" name="Shape 129"/>
          <p:cNvSpPr/>
          <p:nvPr/>
        </p:nvSpPr>
        <p:spPr>
          <a:xfrm>
            <a:off x="6858000" y="5815584"/>
            <a:ext cx="36576" cy="36576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32" name="Text 130"/>
          <p:cNvSpPr/>
          <p:nvPr/>
        </p:nvSpPr>
        <p:spPr>
          <a:xfrm>
            <a:off x="7132320" y="155448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COMPLIANCE CERTIFICATE</a:t>
            </a:r>
            <a:endParaRPr lang="en-US" sz="900" dirty="0"/>
          </a:p>
        </p:txBody>
      </p:sp>
      <p:sp>
        <p:nvSpPr>
          <p:cNvPr id="133" name="Text 131"/>
          <p:cNvSpPr/>
          <p:nvPr/>
        </p:nvSpPr>
        <p:spPr>
          <a:xfrm>
            <a:off x="7132320" y="18288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CERT-X8F-2026-001</a:t>
            </a:r>
            <a:endParaRPr lang="en-US" sz="1600" dirty="0"/>
          </a:p>
        </p:txBody>
      </p:sp>
      <p:sp>
        <p:nvSpPr>
          <p:cNvPr id="134" name="Shape 132"/>
          <p:cNvSpPr/>
          <p:nvPr/>
        </p:nvSpPr>
        <p:spPr>
          <a:xfrm>
            <a:off x="10332720" y="1600200"/>
            <a:ext cx="1143000" cy="320040"/>
          </a:xfrm>
          <a:prstGeom prst="rect">
            <a:avLst/>
          </a:prstGeom>
          <a:solidFill>
            <a:srgbClr val="080E1A"/>
          </a:solidFill>
          <a:ln w="6350">
            <a:solidFill>
              <a:srgbClr val="DEFF9A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10332720" y="1600200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● ACTIVE</a:t>
            </a:r>
            <a:endParaRPr lang="en-US" sz="800" dirty="0"/>
          </a:p>
        </p:txBody>
      </p:sp>
      <p:sp>
        <p:nvSpPr>
          <p:cNvPr id="136" name="Shape 134"/>
          <p:cNvSpPr/>
          <p:nvPr/>
        </p:nvSpPr>
        <p:spPr>
          <a:xfrm>
            <a:off x="7132320" y="2377440"/>
            <a:ext cx="448056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7132320" y="2606040"/>
            <a:ext cx="0" cy="1005840"/>
          </a:xfrm>
          <a:prstGeom prst="line">
            <a:avLst/>
          </a:prstGeom>
          <a:noFill/>
          <a:ln w="12700">
            <a:solidFill>
              <a:srgbClr val="DEFF9A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726948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TSE RESOLUÇÃO 23.732</a:t>
            </a:r>
            <a:endParaRPr lang="en-US" sz="800" dirty="0"/>
          </a:p>
        </p:txBody>
      </p:sp>
      <p:sp>
        <p:nvSpPr>
          <p:cNvPr id="139" name="Text 137"/>
          <p:cNvSpPr/>
          <p:nvPr/>
        </p:nvSpPr>
        <p:spPr>
          <a:xfrm>
            <a:off x="7269480" y="28803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Conforme</a:t>
            </a:r>
            <a:endParaRPr lang="en-US" sz="1400" dirty="0"/>
          </a:p>
        </p:txBody>
      </p:sp>
      <p:sp>
        <p:nvSpPr>
          <p:cNvPr id="140" name="Text 138"/>
          <p:cNvSpPr/>
          <p:nvPr/>
        </p:nvSpPr>
        <p:spPr>
          <a:xfrm>
            <a:off x="7269480" y="326440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Auditoria 04/2026</a:t>
            </a:r>
            <a:endParaRPr lang="en-US" sz="800" dirty="0"/>
          </a:p>
        </p:txBody>
      </p:sp>
      <p:sp>
        <p:nvSpPr>
          <p:cNvPr id="141" name="Shape 139"/>
          <p:cNvSpPr/>
          <p:nvPr/>
        </p:nvSpPr>
        <p:spPr>
          <a:xfrm>
            <a:off x="9372600" y="2606040"/>
            <a:ext cx="0" cy="1005840"/>
          </a:xfrm>
          <a:prstGeom prst="line">
            <a:avLst/>
          </a:prstGeom>
          <a:noFill/>
          <a:ln w="12700">
            <a:solidFill>
              <a:srgbClr val="DEFF9A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950976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LGPD ART. 7º / 11º</a:t>
            </a:r>
            <a:endParaRPr lang="en-US" sz="800" dirty="0"/>
          </a:p>
        </p:txBody>
      </p:sp>
      <p:sp>
        <p:nvSpPr>
          <p:cNvPr id="143" name="Text 141"/>
          <p:cNvSpPr/>
          <p:nvPr/>
        </p:nvSpPr>
        <p:spPr>
          <a:xfrm>
            <a:off x="9509760" y="28803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Conforme</a:t>
            </a:r>
            <a:endParaRPr lang="en-US" sz="1400" dirty="0"/>
          </a:p>
        </p:txBody>
      </p:sp>
      <p:sp>
        <p:nvSpPr>
          <p:cNvPr id="144" name="Text 142"/>
          <p:cNvSpPr/>
          <p:nvPr/>
        </p:nvSpPr>
        <p:spPr>
          <a:xfrm>
            <a:off x="9509760" y="326440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DPO certificado</a:t>
            </a:r>
            <a:endParaRPr lang="en-US" sz="800" dirty="0"/>
          </a:p>
        </p:txBody>
      </p:sp>
      <p:sp>
        <p:nvSpPr>
          <p:cNvPr id="145" name="Shape 143"/>
          <p:cNvSpPr/>
          <p:nvPr/>
        </p:nvSpPr>
        <p:spPr>
          <a:xfrm>
            <a:off x="7132320" y="3886200"/>
            <a:ext cx="0" cy="1005840"/>
          </a:xfrm>
          <a:prstGeom prst="line">
            <a:avLst/>
          </a:prstGeom>
          <a:noFill/>
          <a:ln w="12700">
            <a:solidFill>
              <a:srgbClr val="DEFF9A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7269480" y="388620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OPT-OUT REGISTRY</a:t>
            </a:r>
            <a:endParaRPr lang="en-US" sz="800" dirty="0"/>
          </a:p>
        </p:txBody>
      </p:sp>
      <p:sp>
        <p:nvSpPr>
          <p:cNvPr id="147" name="Text 145"/>
          <p:cNvSpPr/>
          <p:nvPr/>
        </p:nvSpPr>
        <p:spPr>
          <a:xfrm>
            <a:off x="7269480" y="416052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Global</a:t>
            </a:r>
            <a:endParaRPr lang="en-US" sz="1400" dirty="0"/>
          </a:p>
        </p:txBody>
      </p:sp>
      <p:sp>
        <p:nvSpPr>
          <p:cNvPr id="148" name="Text 146"/>
          <p:cNvSpPr/>
          <p:nvPr/>
        </p:nvSpPr>
        <p:spPr>
          <a:xfrm>
            <a:off x="7269480" y="454456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Sync ≤ 60s</a:t>
            </a:r>
            <a:endParaRPr lang="en-US" sz="800" dirty="0"/>
          </a:p>
        </p:txBody>
      </p:sp>
      <p:sp>
        <p:nvSpPr>
          <p:cNvPr id="149" name="Shape 147"/>
          <p:cNvSpPr/>
          <p:nvPr/>
        </p:nvSpPr>
        <p:spPr>
          <a:xfrm>
            <a:off x="9372600" y="3886200"/>
            <a:ext cx="0" cy="1005840"/>
          </a:xfrm>
          <a:prstGeom prst="line">
            <a:avLst/>
          </a:prstGeom>
          <a:noFill/>
          <a:ln w="12700">
            <a:solidFill>
              <a:srgbClr val="DEFF9A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9509760" y="388620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CADEIA DE CUSTÓDIA</a:t>
            </a:r>
            <a:endParaRPr lang="en-US" sz="800" dirty="0"/>
          </a:p>
        </p:txBody>
      </p:sp>
      <p:sp>
        <p:nvSpPr>
          <p:cNvPr id="151" name="Text 149"/>
          <p:cNvSpPr/>
          <p:nvPr/>
        </p:nvSpPr>
        <p:spPr>
          <a:xfrm>
            <a:off x="9509760" y="416052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Notarizada</a:t>
            </a:r>
            <a:endParaRPr lang="en-US" sz="1400" dirty="0"/>
          </a:p>
        </p:txBody>
      </p:sp>
      <p:sp>
        <p:nvSpPr>
          <p:cNvPr id="152" name="Text 150"/>
          <p:cNvSpPr/>
          <p:nvPr/>
        </p:nvSpPr>
        <p:spPr>
          <a:xfrm>
            <a:off x="9509760" y="454456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Blockchain anchored</a:t>
            </a:r>
            <a:endParaRPr lang="en-US" sz="800" dirty="0"/>
          </a:p>
        </p:txBody>
      </p:sp>
      <p:sp>
        <p:nvSpPr>
          <p:cNvPr id="153" name="Shape 151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548640" y="649224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CONFIDENTIAL · X8FLOW MANAGED OPERATIONS</a:t>
            </a:r>
            <a:endParaRPr lang="en-US" sz="800" dirty="0"/>
          </a:p>
        </p:txBody>
      </p:sp>
      <p:sp>
        <p:nvSpPr>
          <p:cNvPr id="155" name="Text 153"/>
          <p:cNvSpPr/>
          <p:nvPr/>
        </p:nvSpPr>
        <p:spPr>
          <a:xfrm>
            <a:off x="9144000" y="649224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 / 08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430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430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430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430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0116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0116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20116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0116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0116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0116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0116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8803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8803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28803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28803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28803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28803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28803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28803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37490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7490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37490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7490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7490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7490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490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6177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6177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6177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46177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46177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46177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6177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6177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54864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4864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54864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4864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54864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54864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54864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63550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50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3550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3550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550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63550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63550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72237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72237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2237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2237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72237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72237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2237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72237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80924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80924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80924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0924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80924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0924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0924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89611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89611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9611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9611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89611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89611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89611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98298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98298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98298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98298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98298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98298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98298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98298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106984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106984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106984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106984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106984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106984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106984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106984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115671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115671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115671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115671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115671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115671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115671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115671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15" name="Text 113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</a:t>
            </a:r>
            <a:endParaRPr lang="en-US" sz="1400" dirty="0"/>
          </a:p>
        </p:txBody>
      </p:sp>
      <p:sp>
        <p:nvSpPr>
          <p:cNvPr id="116" name="Text 114"/>
          <p:cNvSpPr/>
          <p:nvPr/>
        </p:nvSpPr>
        <p:spPr>
          <a:xfrm>
            <a:off x="1051560" y="457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x8flow / brasília</a:t>
            </a:r>
            <a:endParaRPr lang="en-US" sz="900" dirty="0"/>
          </a:p>
        </p:txBody>
      </p:sp>
      <p:sp>
        <p:nvSpPr>
          <p:cNvPr id="117" name="Text 115"/>
          <p:cNvSpPr/>
          <p:nvPr/>
        </p:nvSpPr>
        <p:spPr>
          <a:xfrm>
            <a:off x="7315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EXECUTIVE REPORT · CONFIDENTIAL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548640" y="1188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spc="-1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Simulador de Impacto Institucional.</a:t>
            </a:r>
            <a:endParaRPr lang="en-US" sz="3000" dirty="0"/>
          </a:p>
        </p:txBody>
      </p:sp>
      <p:sp>
        <p:nvSpPr>
          <p:cNvPr id="119" name="Text 117"/>
          <p:cNvSpPr/>
          <p:nvPr/>
        </p:nvSpPr>
        <p:spPr>
          <a:xfrm>
            <a:off x="548640" y="17830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Pré-visualização do PDF entregue ao fim de cada wave.</a:t>
            </a:r>
            <a:endParaRPr lang="en-US" sz="1300" dirty="0"/>
          </a:p>
        </p:txBody>
      </p:sp>
      <p:sp>
        <p:nvSpPr>
          <p:cNvPr id="120" name="Shape 118"/>
          <p:cNvSpPr/>
          <p:nvPr/>
        </p:nvSpPr>
        <p:spPr>
          <a:xfrm>
            <a:off x="548640" y="2377440"/>
            <a:ext cx="11064240" cy="3840480"/>
          </a:xfrm>
          <a:prstGeom prst="rect">
            <a:avLst/>
          </a:prstGeom>
          <a:solidFill>
            <a:srgbClr val="0F1626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48640" y="2377440"/>
            <a:ext cx="11064240" cy="457200"/>
          </a:xfrm>
          <a:prstGeom prst="rect">
            <a:avLst/>
          </a:prstGeom>
          <a:solidFill>
            <a:srgbClr val="080E1A"/>
          </a:solidFill>
          <a:ln w="6350">
            <a:solidFill>
              <a:srgbClr val="1E2A4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731520" y="23774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OP.SP-2026 / WAVE-FINAL</a:t>
            </a:r>
            <a:endParaRPr lang="en-US" sz="1000" dirty="0"/>
          </a:p>
        </p:txBody>
      </p:sp>
      <p:sp>
        <p:nvSpPr>
          <p:cNvPr id="123" name="Text 121"/>
          <p:cNvSpPr/>
          <p:nvPr/>
        </p:nvSpPr>
        <p:spPr>
          <a:xfrm>
            <a:off x="9601200" y="237744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● HOMOLOGADO TSE</a:t>
            </a:r>
            <a:endParaRPr lang="en-US" sz="800" dirty="0"/>
          </a:p>
        </p:txBody>
      </p:sp>
      <p:sp>
        <p:nvSpPr>
          <p:cNvPr id="124" name="Text 122"/>
          <p:cNvSpPr/>
          <p:nvPr/>
        </p:nvSpPr>
        <p:spPr>
          <a:xfrm>
            <a:off x="777240" y="2971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SÃO PAULO · CAPITAL + RMSP</a:t>
            </a:r>
            <a:endParaRPr lang="en-US" sz="900" dirty="0"/>
          </a:p>
        </p:txBody>
      </p:sp>
      <p:sp>
        <p:nvSpPr>
          <p:cNvPr id="125" name="Text 123"/>
          <p:cNvSpPr/>
          <p:nvPr/>
        </p:nvSpPr>
        <p:spPr>
          <a:xfrm>
            <a:off x="777240" y="32461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spc="-1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Operação Estado de SP</a:t>
            </a:r>
            <a:endParaRPr lang="en-US" sz="2000" dirty="0"/>
          </a:p>
        </p:txBody>
      </p:sp>
      <p:sp>
        <p:nvSpPr>
          <p:cNvPr id="126" name="Text 124"/>
          <p:cNvSpPr/>
          <p:nvPr/>
        </p:nvSpPr>
        <p:spPr>
          <a:xfrm>
            <a:off x="777240" y="3840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CIDADÃOS IMPACTADOS</a:t>
            </a:r>
            <a:endParaRPr lang="en-US" sz="900" dirty="0"/>
          </a:p>
        </p:txBody>
      </p:sp>
      <p:sp>
        <p:nvSpPr>
          <p:cNvPr id="127" name="Text 125"/>
          <p:cNvSpPr/>
          <p:nvPr/>
        </p:nvSpPr>
        <p:spPr>
          <a:xfrm>
            <a:off x="777240" y="411480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spc="-200" kern="0" dirty="0">
                <a:solidFill>
                  <a:srgbClr val="DEFF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4.500.000</a:t>
            </a:r>
            <a:endParaRPr lang="en-US" sz="4800" dirty="0"/>
          </a:p>
        </p:txBody>
      </p:sp>
      <p:sp>
        <p:nvSpPr>
          <p:cNvPr id="128" name="Text 126"/>
          <p:cNvSpPr/>
          <p:nvPr/>
        </p:nvSpPr>
        <p:spPr>
          <a:xfrm>
            <a:off x="777240" y="521208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ENTREGABILIDADE</a:t>
            </a:r>
            <a:endParaRPr lang="en-US" sz="700" dirty="0"/>
          </a:p>
        </p:txBody>
      </p:sp>
      <p:sp>
        <p:nvSpPr>
          <p:cNvPr id="129" name="Text 127"/>
          <p:cNvSpPr/>
          <p:nvPr/>
        </p:nvSpPr>
        <p:spPr>
          <a:xfrm>
            <a:off x="777240" y="5413248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98.4%</a:t>
            </a:r>
            <a:endParaRPr lang="en-US" sz="1300" dirty="0"/>
          </a:p>
        </p:txBody>
      </p:sp>
      <p:sp>
        <p:nvSpPr>
          <p:cNvPr id="130" name="Text 128"/>
          <p:cNvSpPr/>
          <p:nvPr/>
        </p:nvSpPr>
        <p:spPr>
          <a:xfrm>
            <a:off x="2971800" y="521208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OPT-OUT</a:t>
            </a:r>
            <a:endParaRPr lang="en-US" sz="700" dirty="0"/>
          </a:p>
        </p:txBody>
      </p:sp>
      <p:sp>
        <p:nvSpPr>
          <p:cNvPr id="131" name="Text 129"/>
          <p:cNvSpPr/>
          <p:nvPr/>
        </p:nvSpPr>
        <p:spPr>
          <a:xfrm>
            <a:off x="2971800" y="5413248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0.21%</a:t>
            </a:r>
            <a:endParaRPr lang="en-US" sz="1300" dirty="0"/>
          </a:p>
        </p:txBody>
      </p:sp>
      <p:sp>
        <p:nvSpPr>
          <p:cNvPr id="132" name="Text 130"/>
          <p:cNvSpPr/>
          <p:nvPr/>
        </p:nvSpPr>
        <p:spPr>
          <a:xfrm>
            <a:off x="777240" y="57150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WAVES</a:t>
            </a:r>
            <a:endParaRPr lang="en-US" sz="700" dirty="0"/>
          </a:p>
        </p:txBody>
      </p:sp>
      <p:sp>
        <p:nvSpPr>
          <p:cNvPr id="133" name="Text 131"/>
          <p:cNvSpPr/>
          <p:nvPr/>
        </p:nvSpPr>
        <p:spPr>
          <a:xfrm>
            <a:off x="777240" y="5916168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12</a:t>
            </a:r>
            <a:endParaRPr lang="en-US" sz="1300" dirty="0"/>
          </a:p>
        </p:txBody>
      </p:sp>
      <p:sp>
        <p:nvSpPr>
          <p:cNvPr id="134" name="Text 132"/>
          <p:cNvSpPr/>
          <p:nvPr/>
        </p:nvSpPr>
        <p:spPr>
          <a:xfrm>
            <a:off x="2971800" y="57150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CUSTO/CONTATO</a:t>
            </a:r>
            <a:endParaRPr lang="en-US" sz="700" dirty="0"/>
          </a:p>
        </p:txBody>
      </p:sp>
      <p:sp>
        <p:nvSpPr>
          <p:cNvPr id="135" name="Text 133"/>
          <p:cNvSpPr/>
          <p:nvPr/>
        </p:nvSpPr>
        <p:spPr>
          <a:xfrm>
            <a:off x="2971800" y="5916168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R$ 0,043</a:t>
            </a:r>
            <a:endParaRPr lang="en-US" sz="1300" dirty="0"/>
          </a:p>
        </p:txBody>
      </p:sp>
      <p:sp>
        <p:nvSpPr>
          <p:cNvPr id="136" name="Text 134"/>
          <p:cNvSpPr/>
          <p:nvPr/>
        </p:nvSpPr>
        <p:spPr>
          <a:xfrm>
            <a:off x="5760720" y="3108960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CURVA DE ENTREGABILIDADE POR WAVE</a:t>
            </a:r>
            <a:endParaRPr lang="en-US" sz="800" dirty="0"/>
          </a:p>
        </p:txBody>
      </p:sp>
      <p:sp>
        <p:nvSpPr>
          <p:cNvPr id="137" name="Shape 135"/>
          <p:cNvSpPr/>
          <p:nvPr/>
        </p:nvSpPr>
        <p:spPr>
          <a:xfrm>
            <a:off x="5760720" y="3474720"/>
            <a:ext cx="5669280" cy="0"/>
          </a:xfrm>
          <a:prstGeom prst="line">
            <a:avLst/>
          </a:prstGeom>
          <a:noFill/>
          <a:ln w="3175">
            <a:solidFill>
              <a:srgbClr val="1E2A40"/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5760720" y="4046220"/>
            <a:ext cx="5669280" cy="0"/>
          </a:xfrm>
          <a:prstGeom prst="line">
            <a:avLst/>
          </a:prstGeom>
          <a:noFill/>
          <a:ln w="3175">
            <a:solidFill>
              <a:srgbClr val="1E2A40"/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5760720" y="4617720"/>
            <a:ext cx="5669280" cy="0"/>
          </a:xfrm>
          <a:prstGeom prst="line">
            <a:avLst/>
          </a:prstGeom>
          <a:noFill/>
          <a:ln w="3175">
            <a:solidFill>
              <a:srgbClr val="1E2A40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5760720" y="5189220"/>
            <a:ext cx="5669280" cy="0"/>
          </a:xfrm>
          <a:prstGeom prst="line">
            <a:avLst/>
          </a:prstGeom>
          <a:noFill/>
          <a:ln w="3175">
            <a:solidFill>
              <a:srgbClr val="1E2A40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5760720" y="5760720"/>
            <a:ext cx="5669280" cy="0"/>
          </a:xfrm>
          <a:prstGeom prst="line">
            <a:avLst/>
          </a:prstGeom>
          <a:noFill/>
          <a:ln w="3175">
            <a:solidFill>
              <a:srgbClr val="1E2A40"/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5760720" y="5097780"/>
            <a:ext cx="515389" cy="-27432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43" name="Shape 141"/>
          <p:cNvSpPr/>
          <p:nvPr/>
        </p:nvSpPr>
        <p:spPr>
          <a:xfrm>
            <a:off x="6276109" y="4823460"/>
            <a:ext cx="515389" cy="-20574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44" name="Shape 142"/>
          <p:cNvSpPr/>
          <p:nvPr/>
        </p:nvSpPr>
        <p:spPr>
          <a:xfrm>
            <a:off x="6791498" y="4617720"/>
            <a:ext cx="515389" cy="9144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45" name="Shape 143"/>
          <p:cNvSpPr/>
          <p:nvPr/>
        </p:nvSpPr>
        <p:spPr>
          <a:xfrm>
            <a:off x="7306887" y="4709160"/>
            <a:ext cx="515389" cy="-25146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46" name="Shape 144"/>
          <p:cNvSpPr/>
          <p:nvPr/>
        </p:nvSpPr>
        <p:spPr>
          <a:xfrm>
            <a:off x="7822276" y="4457700"/>
            <a:ext cx="515389" cy="4572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47" name="Shape 145"/>
          <p:cNvSpPr/>
          <p:nvPr/>
        </p:nvSpPr>
        <p:spPr>
          <a:xfrm>
            <a:off x="8337665" y="4503420"/>
            <a:ext cx="515389" cy="-20574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48" name="Shape 146"/>
          <p:cNvSpPr/>
          <p:nvPr/>
        </p:nvSpPr>
        <p:spPr>
          <a:xfrm>
            <a:off x="8853055" y="4297680"/>
            <a:ext cx="515389" cy="4572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49" name="Shape 147"/>
          <p:cNvSpPr/>
          <p:nvPr/>
        </p:nvSpPr>
        <p:spPr>
          <a:xfrm>
            <a:off x="9368444" y="4343400"/>
            <a:ext cx="515389" cy="-11430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50" name="Shape 148"/>
          <p:cNvSpPr/>
          <p:nvPr/>
        </p:nvSpPr>
        <p:spPr>
          <a:xfrm>
            <a:off x="9883833" y="4229100"/>
            <a:ext cx="515389" cy="2286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51" name="Shape 149"/>
          <p:cNvSpPr/>
          <p:nvPr/>
        </p:nvSpPr>
        <p:spPr>
          <a:xfrm>
            <a:off x="10399222" y="4251960"/>
            <a:ext cx="515389" cy="-6858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52" name="Shape 150"/>
          <p:cNvSpPr/>
          <p:nvPr/>
        </p:nvSpPr>
        <p:spPr>
          <a:xfrm>
            <a:off x="10914611" y="4183380"/>
            <a:ext cx="515389" cy="22860"/>
          </a:xfrm>
          <a:prstGeom prst="line">
            <a:avLst/>
          </a:prstGeom>
          <a:noFill/>
          <a:ln w="12700">
            <a:solidFill>
              <a:srgbClr val="1B4F8C"/>
            </a:solidFill>
            <a:prstDash val="dash"/>
          </a:ln>
        </p:spPr>
      </p:sp>
      <p:sp>
        <p:nvSpPr>
          <p:cNvPr id="153" name="Shape 151"/>
          <p:cNvSpPr/>
          <p:nvPr/>
        </p:nvSpPr>
        <p:spPr>
          <a:xfrm>
            <a:off x="5760720" y="4800600"/>
            <a:ext cx="515389" cy="-36576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6276109" y="4434840"/>
            <a:ext cx="515389" cy="-29718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6791498" y="4137660"/>
            <a:ext cx="515389" cy="13716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7306887" y="4274820"/>
            <a:ext cx="515389" cy="-38862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7822276" y="3886200"/>
            <a:ext cx="515389" cy="9144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8337665" y="3977640"/>
            <a:ext cx="515389" cy="-29718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8853055" y="3680460"/>
            <a:ext cx="515389" cy="6858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9368444" y="3749040"/>
            <a:ext cx="515389" cy="-18288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9883833" y="3566160"/>
            <a:ext cx="515389" cy="4572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10399222" y="3611880"/>
            <a:ext cx="515389" cy="-9144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10914611" y="3520440"/>
            <a:ext cx="515389" cy="22860"/>
          </a:xfrm>
          <a:prstGeom prst="line">
            <a:avLst/>
          </a:prstGeom>
          <a:noFill/>
          <a:ln w="25400">
            <a:solidFill>
              <a:srgbClr val="DEFF9A"/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5705856" y="474573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6221245" y="437997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6736634" y="408279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7252023" y="421995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7767412" y="383133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8282801" y="392277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8798191" y="362559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9313580" y="369417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9828969" y="351129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10344358" y="355701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10859747" y="346557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11375136" y="3488436"/>
            <a:ext cx="109728" cy="109728"/>
          </a:xfrm>
          <a:prstGeom prst="ellipse">
            <a:avLst/>
          </a:prstGeom>
          <a:solidFill>
            <a:srgbClr val="080E1A"/>
          </a:solidFill>
          <a:ln w="15875">
            <a:solidFill>
              <a:srgbClr val="DEFF9A"/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77" name="Text 175"/>
          <p:cNvSpPr/>
          <p:nvPr/>
        </p:nvSpPr>
        <p:spPr>
          <a:xfrm>
            <a:off x="548640" y="649224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CONFIDENTIAL · X8FLOW MANAGED OPERATIONS</a:t>
            </a:r>
            <a:endParaRPr lang="en-US" sz="800" dirty="0"/>
          </a:p>
        </p:txBody>
      </p:sp>
      <p:sp>
        <p:nvSpPr>
          <p:cNvPr id="178" name="Text 176"/>
          <p:cNvSpPr/>
          <p:nvPr/>
        </p:nvSpPr>
        <p:spPr>
          <a:xfrm>
            <a:off x="9144000" y="649224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 / 08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430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430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430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430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0116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0116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20116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0116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0116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0116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0116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8803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8803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28803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28803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28803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28803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28803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28803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37490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7490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37490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7490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7490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7490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490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6177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6177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6177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46177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46177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46177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6177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6177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54864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4864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54864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4864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54864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54864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54864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63550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50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3550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3550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550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63550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63550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72237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72237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2237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2237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72237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72237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2237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72237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80924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80924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80924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0924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80924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0924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0924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89611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89611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9611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9611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89611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89611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89611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98298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98298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98298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98298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98298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98298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98298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98298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106984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106984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106984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106984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106984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106984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106984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106984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115671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115671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115671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115671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115671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115671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115671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115671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15" name="Text 113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</a:t>
            </a:r>
            <a:endParaRPr lang="en-US" sz="1400" dirty="0"/>
          </a:p>
        </p:txBody>
      </p:sp>
      <p:sp>
        <p:nvSpPr>
          <p:cNvPr id="116" name="Text 114"/>
          <p:cNvSpPr/>
          <p:nvPr/>
        </p:nvSpPr>
        <p:spPr>
          <a:xfrm>
            <a:off x="1051560" y="457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x8flow / brasília</a:t>
            </a:r>
            <a:endParaRPr lang="en-US" sz="900" dirty="0"/>
          </a:p>
        </p:txBody>
      </p:sp>
      <p:sp>
        <p:nvSpPr>
          <p:cNvPr id="117" name="Text 115"/>
          <p:cNvSpPr/>
          <p:nvPr/>
        </p:nvSpPr>
        <p:spPr>
          <a:xfrm>
            <a:off x="7315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ACTIVE OPERATIONS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548640" y="1188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spc="-1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Mandatos sob execução.</a:t>
            </a:r>
            <a:endParaRPr lang="en-US" sz="3000" dirty="0"/>
          </a:p>
        </p:txBody>
      </p:sp>
      <p:sp>
        <p:nvSpPr>
          <p:cNvPr id="119" name="Text 117"/>
          <p:cNvSpPr/>
          <p:nvPr/>
        </p:nvSpPr>
        <p:spPr>
          <a:xfrm>
            <a:off x="548640" y="17830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Telemetria consolidada · ciclo eleitoral 2026.</a:t>
            </a:r>
            <a:endParaRPr lang="en-US" sz="1300" dirty="0"/>
          </a:p>
        </p:txBody>
      </p:sp>
      <p:sp>
        <p:nvSpPr>
          <p:cNvPr id="120" name="Text 118"/>
          <p:cNvSpPr/>
          <p:nvPr/>
        </p:nvSpPr>
        <p:spPr>
          <a:xfrm>
            <a:off x="548640" y="265176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CÓDIGO</a:t>
            </a:r>
            <a:endParaRPr lang="en-US" sz="800" dirty="0"/>
          </a:p>
        </p:txBody>
      </p:sp>
      <p:sp>
        <p:nvSpPr>
          <p:cNvPr id="121" name="Text 119"/>
          <p:cNvSpPr/>
          <p:nvPr/>
        </p:nvSpPr>
        <p:spPr>
          <a:xfrm>
            <a:off x="2103120" y="265176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MANDATO</a:t>
            </a:r>
            <a:endParaRPr lang="en-US" sz="800" dirty="0"/>
          </a:p>
        </p:txBody>
      </p:sp>
      <p:sp>
        <p:nvSpPr>
          <p:cNvPr id="122" name="Text 120"/>
          <p:cNvSpPr/>
          <p:nvPr/>
        </p:nvSpPr>
        <p:spPr>
          <a:xfrm>
            <a:off x="4663440" y="2651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ABRANGÊNCIA</a:t>
            </a:r>
            <a:endParaRPr lang="en-US" sz="800" dirty="0"/>
          </a:p>
        </p:txBody>
      </p:sp>
      <p:sp>
        <p:nvSpPr>
          <p:cNvPr id="123" name="Text 121"/>
          <p:cNvSpPr/>
          <p:nvPr/>
        </p:nvSpPr>
        <p:spPr>
          <a:xfrm>
            <a:off x="7680960" y="265176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IMPACTADOS</a:t>
            </a:r>
            <a:endParaRPr lang="en-US" sz="800" dirty="0"/>
          </a:p>
        </p:txBody>
      </p:sp>
      <p:sp>
        <p:nvSpPr>
          <p:cNvPr id="124" name="Text 122"/>
          <p:cNvSpPr/>
          <p:nvPr/>
        </p:nvSpPr>
        <p:spPr>
          <a:xfrm>
            <a:off x="9509760" y="2651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DELIVERY</a:t>
            </a:r>
            <a:endParaRPr lang="en-US" sz="800" dirty="0"/>
          </a:p>
        </p:txBody>
      </p:sp>
      <p:sp>
        <p:nvSpPr>
          <p:cNvPr id="125" name="Text 123"/>
          <p:cNvSpPr/>
          <p:nvPr/>
        </p:nvSpPr>
        <p:spPr>
          <a:xfrm>
            <a:off x="10972800" y="265176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WAVES</a:t>
            </a:r>
            <a:endParaRPr lang="en-US" sz="800" dirty="0"/>
          </a:p>
        </p:txBody>
      </p:sp>
      <p:sp>
        <p:nvSpPr>
          <p:cNvPr id="126" name="Shape 124"/>
          <p:cNvSpPr/>
          <p:nvPr/>
        </p:nvSpPr>
        <p:spPr>
          <a:xfrm>
            <a:off x="548640" y="2971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548640" y="320040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OP.SP-2026</a:t>
            </a:r>
            <a:endParaRPr lang="en-US" sz="1100" dirty="0"/>
          </a:p>
        </p:txBody>
      </p:sp>
      <p:sp>
        <p:nvSpPr>
          <p:cNvPr id="128" name="Text 126"/>
          <p:cNvSpPr/>
          <p:nvPr/>
        </p:nvSpPr>
        <p:spPr>
          <a:xfrm>
            <a:off x="2103120" y="32004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Operação Estado de SP</a:t>
            </a:r>
            <a:endParaRPr lang="en-US" sz="1400" dirty="0"/>
          </a:p>
        </p:txBody>
      </p:sp>
      <p:sp>
        <p:nvSpPr>
          <p:cNvPr id="129" name="Text 127"/>
          <p:cNvSpPr/>
          <p:nvPr/>
        </p:nvSpPr>
        <p:spPr>
          <a:xfrm>
            <a:off x="4663440" y="32004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São Paulo · Capital + RMSP</a:t>
            </a:r>
            <a:endParaRPr lang="en-US" sz="1100" dirty="0"/>
          </a:p>
        </p:txBody>
      </p:sp>
      <p:sp>
        <p:nvSpPr>
          <p:cNvPr id="130" name="Text 128"/>
          <p:cNvSpPr/>
          <p:nvPr/>
        </p:nvSpPr>
        <p:spPr>
          <a:xfrm>
            <a:off x="7680960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4.500.000</a:t>
            </a:r>
            <a:endParaRPr lang="en-US" sz="1500" dirty="0"/>
          </a:p>
        </p:txBody>
      </p:sp>
      <p:sp>
        <p:nvSpPr>
          <p:cNvPr id="131" name="Text 129"/>
          <p:cNvSpPr/>
          <p:nvPr/>
        </p:nvSpPr>
        <p:spPr>
          <a:xfrm>
            <a:off x="9509760" y="320040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98.4%</a:t>
            </a:r>
            <a:endParaRPr lang="en-US" sz="1500" dirty="0"/>
          </a:p>
        </p:txBody>
      </p:sp>
      <p:sp>
        <p:nvSpPr>
          <p:cNvPr id="132" name="Text 130"/>
          <p:cNvSpPr/>
          <p:nvPr/>
        </p:nvSpPr>
        <p:spPr>
          <a:xfrm>
            <a:off x="10972800" y="320040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12</a:t>
            </a:r>
            <a:endParaRPr lang="en-US" sz="1500" dirty="0"/>
          </a:p>
        </p:txBody>
      </p:sp>
      <p:sp>
        <p:nvSpPr>
          <p:cNvPr id="133" name="Shape 131"/>
          <p:cNvSpPr/>
          <p:nvPr/>
        </p:nvSpPr>
        <p:spPr>
          <a:xfrm>
            <a:off x="548640" y="3977640"/>
            <a:ext cx="11064240" cy="0"/>
          </a:xfrm>
          <a:prstGeom prst="line">
            <a:avLst/>
          </a:prstGeom>
          <a:noFill/>
          <a:ln w="3810">
            <a:solidFill>
              <a:srgbClr val="1E2A4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548640" y="411480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OP.MG-2026</a:t>
            </a:r>
            <a:endParaRPr lang="en-US" sz="1100" dirty="0"/>
          </a:p>
        </p:txBody>
      </p:sp>
      <p:sp>
        <p:nvSpPr>
          <p:cNvPr id="135" name="Text 133"/>
          <p:cNvSpPr/>
          <p:nvPr/>
        </p:nvSpPr>
        <p:spPr>
          <a:xfrm>
            <a:off x="2103120" y="41148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Operação Estado de MG</a:t>
            </a:r>
            <a:endParaRPr lang="en-US" sz="1400" dirty="0"/>
          </a:p>
        </p:txBody>
      </p:sp>
      <p:sp>
        <p:nvSpPr>
          <p:cNvPr id="136" name="Text 134"/>
          <p:cNvSpPr/>
          <p:nvPr/>
        </p:nvSpPr>
        <p:spPr>
          <a:xfrm>
            <a:off x="4663440" y="41148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Minas Gerais · 853 municípios</a:t>
            </a:r>
            <a:endParaRPr lang="en-US" sz="1100" dirty="0"/>
          </a:p>
        </p:txBody>
      </p:sp>
      <p:sp>
        <p:nvSpPr>
          <p:cNvPr id="137" name="Text 135"/>
          <p:cNvSpPr/>
          <p:nvPr/>
        </p:nvSpPr>
        <p:spPr>
          <a:xfrm>
            <a:off x="7680960" y="41148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2.870.000</a:t>
            </a:r>
            <a:endParaRPr lang="en-US" sz="1500" dirty="0"/>
          </a:p>
        </p:txBody>
      </p:sp>
      <p:sp>
        <p:nvSpPr>
          <p:cNvPr id="138" name="Text 136"/>
          <p:cNvSpPr/>
          <p:nvPr/>
        </p:nvSpPr>
        <p:spPr>
          <a:xfrm>
            <a:off x="9509760" y="411480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97.1%</a:t>
            </a:r>
            <a:endParaRPr lang="en-US" sz="1500" dirty="0"/>
          </a:p>
        </p:txBody>
      </p:sp>
      <p:sp>
        <p:nvSpPr>
          <p:cNvPr id="139" name="Text 137"/>
          <p:cNvSpPr/>
          <p:nvPr/>
        </p:nvSpPr>
        <p:spPr>
          <a:xfrm>
            <a:off x="10972800" y="411480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9</a:t>
            </a:r>
            <a:endParaRPr lang="en-US" sz="1500" dirty="0"/>
          </a:p>
        </p:txBody>
      </p:sp>
      <p:sp>
        <p:nvSpPr>
          <p:cNvPr id="140" name="Shape 138"/>
          <p:cNvSpPr/>
          <p:nvPr/>
        </p:nvSpPr>
        <p:spPr>
          <a:xfrm>
            <a:off x="548640" y="4892040"/>
            <a:ext cx="11064240" cy="0"/>
          </a:xfrm>
          <a:prstGeom prst="line">
            <a:avLst/>
          </a:prstGeom>
          <a:noFill/>
          <a:ln w="3810">
            <a:solidFill>
              <a:srgbClr val="1E2A40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548640" y="502920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OP.BR-2026</a:t>
            </a:r>
            <a:endParaRPr lang="en-US" sz="1100" dirty="0"/>
          </a:p>
        </p:txBody>
      </p:sp>
      <p:sp>
        <p:nvSpPr>
          <p:cNvPr id="142" name="Text 140"/>
          <p:cNvSpPr/>
          <p:nvPr/>
        </p:nvSpPr>
        <p:spPr>
          <a:xfrm>
            <a:off x="2103120" y="50292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Operação Nacional</a:t>
            </a:r>
            <a:endParaRPr lang="en-US" sz="1400" dirty="0"/>
          </a:p>
        </p:txBody>
      </p:sp>
      <p:sp>
        <p:nvSpPr>
          <p:cNvPr id="143" name="Text 141"/>
          <p:cNvSpPr/>
          <p:nvPr/>
        </p:nvSpPr>
        <p:spPr>
          <a:xfrm>
            <a:off x="4663440" y="50292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Brasil · 26 UFs + DF</a:t>
            </a:r>
            <a:endParaRPr lang="en-US" sz="1100" dirty="0"/>
          </a:p>
        </p:txBody>
      </p:sp>
      <p:sp>
        <p:nvSpPr>
          <p:cNvPr id="144" name="Text 142"/>
          <p:cNvSpPr/>
          <p:nvPr/>
        </p:nvSpPr>
        <p:spPr>
          <a:xfrm>
            <a:off x="7680960" y="50292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18.200.000</a:t>
            </a:r>
            <a:endParaRPr lang="en-US" sz="1500" dirty="0"/>
          </a:p>
        </p:txBody>
      </p:sp>
      <p:sp>
        <p:nvSpPr>
          <p:cNvPr id="145" name="Text 143"/>
          <p:cNvSpPr/>
          <p:nvPr/>
        </p:nvSpPr>
        <p:spPr>
          <a:xfrm>
            <a:off x="9509760" y="502920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96.8%</a:t>
            </a:r>
            <a:endParaRPr lang="en-US" sz="1500" dirty="0"/>
          </a:p>
        </p:txBody>
      </p:sp>
      <p:sp>
        <p:nvSpPr>
          <p:cNvPr id="146" name="Text 144"/>
          <p:cNvSpPr/>
          <p:nvPr/>
        </p:nvSpPr>
        <p:spPr>
          <a:xfrm>
            <a:off x="10972800" y="502920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5F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24</a:t>
            </a:r>
            <a:endParaRPr lang="en-US" sz="1500" dirty="0"/>
          </a:p>
        </p:txBody>
      </p:sp>
      <p:sp>
        <p:nvSpPr>
          <p:cNvPr id="147" name="Shape 145"/>
          <p:cNvSpPr/>
          <p:nvPr/>
        </p:nvSpPr>
        <p:spPr>
          <a:xfrm>
            <a:off x="548640" y="5806440"/>
            <a:ext cx="11064240" cy="0"/>
          </a:xfrm>
          <a:prstGeom prst="line">
            <a:avLst/>
          </a:prstGeom>
          <a:noFill/>
          <a:ln w="3810">
            <a:solidFill>
              <a:srgbClr val="1E2A4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548640" y="5623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TOTAL CONSOLIDADO</a:t>
            </a:r>
            <a:endParaRPr lang="en-US" sz="900" dirty="0"/>
          </a:p>
        </p:txBody>
      </p:sp>
      <p:sp>
        <p:nvSpPr>
          <p:cNvPr id="149" name="Text 147"/>
          <p:cNvSpPr/>
          <p:nvPr/>
        </p:nvSpPr>
        <p:spPr>
          <a:xfrm>
            <a:off x="548640" y="589788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25.570.000 cidadãos · 45 waves · 97.4% delivery médio</a:t>
            </a:r>
            <a:endParaRPr lang="en-US" sz="1300" dirty="0"/>
          </a:p>
        </p:txBody>
      </p:sp>
      <p:sp>
        <p:nvSpPr>
          <p:cNvPr id="150" name="Shape 148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548640" y="649224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CONFIDENTIAL · X8FLOW MANAGED OPERATIONS</a:t>
            </a:r>
            <a:endParaRPr lang="en-US" sz="800" dirty="0"/>
          </a:p>
        </p:txBody>
      </p:sp>
      <p:sp>
        <p:nvSpPr>
          <p:cNvPr id="152" name="Text 150"/>
          <p:cNvSpPr/>
          <p:nvPr/>
        </p:nvSpPr>
        <p:spPr>
          <a:xfrm>
            <a:off x="9144000" y="649224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/ 08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430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430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430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430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0116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0116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20116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0116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0116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0116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0116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8803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8803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28803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28803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28803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28803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28803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28803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37490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7490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37490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7490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7490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7490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490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6177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6177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6177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46177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46177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46177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6177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6177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54864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4864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54864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4864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54864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54864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54864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63550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50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3550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3550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550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63550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63550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72237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72237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2237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2237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72237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72237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2237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72237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80924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80924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80924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0924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80924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0924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0924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89611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89611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9611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9611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89611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89611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89611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98298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98298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98298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98298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98298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98298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98298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98298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106984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106984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106984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106984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106984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106984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106984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106984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115671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115671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115671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115671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115671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115671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115671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115671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15" name="Text 113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</a:t>
            </a:r>
            <a:endParaRPr lang="en-US" sz="1400" dirty="0"/>
          </a:p>
        </p:txBody>
      </p:sp>
      <p:sp>
        <p:nvSpPr>
          <p:cNvPr id="116" name="Text 114"/>
          <p:cNvSpPr/>
          <p:nvPr/>
        </p:nvSpPr>
        <p:spPr>
          <a:xfrm>
            <a:off x="1051560" y="457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x8flow / brasília</a:t>
            </a:r>
            <a:endParaRPr lang="en-US" sz="900" dirty="0"/>
          </a:p>
        </p:txBody>
      </p:sp>
      <p:sp>
        <p:nvSpPr>
          <p:cNvPr id="117" name="Text 115"/>
          <p:cNvSpPr/>
          <p:nvPr/>
        </p:nvSpPr>
        <p:spPr>
          <a:xfrm>
            <a:off x="7315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DELIVERY TIMELINE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548640" y="1188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spc="-1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Cadência operacional.</a:t>
            </a:r>
            <a:endParaRPr lang="en-US" sz="3000" dirty="0"/>
          </a:p>
        </p:txBody>
      </p:sp>
      <p:sp>
        <p:nvSpPr>
          <p:cNvPr id="119" name="Text 117"/>
          <p:cNvSpPr/>
          <p:nvPr/>
        </p:nvSpPr>
        <p:spPr>
          <a:xfrm>
            <a:off x="548640" y="17830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briefing ao relatório forense — quatro estágios homologados.</a:t>
            </a:r>
            <a:endParaRPr lang="en-US" sz="1300" dirty="0"/>
          </a:p>
        </p:txBody>
      </p:sp>
      <p:sp>
        <p:nvSpPr>
          <p:cNvPr id="120" name="Shape 118"/>
          <p:cNvSpPr/>
          <p:nvPr/>
        </p:nvSpPr>
        <p:spPr>
          <a:xfrm>
            <a:off x="868680" y="4114800"/>
            <a:ext cx="10515600" cy="0"/>
          </a:xfrm>
          <a:prstGeom prst="line">
            <a:avLst/>
          </a:prstGeom>
          <a:noFill/>
          <a:ln w="9525">
            <a:solidFill>
              <a:srgbClr val="1E2A4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640080" y="27432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T-14d</a:t>
            </a:r>
            <a:endParaRPr lang="en-US" sz="1100" dirty="0"/>
          </a:p>
        </p:txBody>
      </p:sp>
      <p:sp>
        <p:nvSpPr>
          <p:cNvPr id="122" name="Text 120"/>
          <p:cNvSpPr/>
          <p:nvPr/>
        </p:nvSpPr>
        <p:spPr>
          <a:xfrm>
            <a:off x="640080" y="31089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ONBOARDING</a:t>
            </a:r>
            <a:endParaRPr lang="en-US" sz="1600" dirty="0"/>
          </a:p>
        </p:txBody>
      </p:sp>
      <p:sp>
        <p:nvSpPr>
          <p:cNvPr id="123" name="Shape 121"/>
          <p:cNvSpPr/>
          <p:nvPr/>
        </p:nvSpPr>
        <p:spPr>
          <a:xfrm>
            <a:off x="1508760" y="3986784"/>
            <a:ext cx="256032" cy="256032"/>
          </a:xfrm>
          <a:prstGeom prst="ellipse">
            <a:avLst/>
          </a:prstGeom>
          <a:solidFill>
            <a:srgbClr val="080E1A"/>
          </a:solidFill>
          <a:ln w="19050">
            <a:solidFill>
              <a:srgbClr val="DEFF9A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581912" y="4059936"/>
            <a:ext cx="109728" cy="109728"/>
          </a:xfrm>
          <a:prstGeom prst="ellipse">
            <a:avLst/>
          </a:prstGeom>
          <a:solidFill>
            <a:srgbClr val="DEFF9A"/>
          </a:solidFill>
          <a:ln/>
        </p:spPr>
      </p:sp>
      <p:sp>
        <p:nvSpPr>
          <p:cNvPr id="125" name="Text 123"/>
          <p:cNvSpPr/>
          <p:nvPr/>
        </p:nvSpPr>
        <p:spPr>
          <a:xfrm>
            <a:off x="640080" y="4526280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Recepção de critério, NDA e definição de waves.</a:t>
            </a:r>
            <a:endParaRPr lang="en-US" sz="1100" dirty="0"/>
          </a:p>
        </p:txBody>
      </p:sp>
      <p:sp>
        <p:nvSpPr>
          <p:cNvPr id="126" name="Text 124"/>
          <p:cNvSpPr/>
          <p:nvPr/>
        </p:nvSpPr>
        <p:spPr>
          <a:xfrm>
            <a:off x="3429000" y="27432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T-7d</a:t>
            </a:r>
            <a:endParaRPr lang="en-US" sz="1100" dirty="0"/>
          </a:p>
        </p:txBody>
      </p:sp>
      <p:sp>
        <p:nvSpPr>
          <p:cNvPr id="127" name="Text 125"/>
          <p:cNvSpPr/>
          <p:nvPr/>
        </p:nvSpPr>
        <p:spPr>
          <a:xfrm>
            <a:off x="3429000" y="31089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KYC &amp; MATRIZ</a:t>
            </a:r>
            <a:endParaRPr lang="en-US" sz="1600" dirty="0"/>
          </a:p>
        </p:txBody>
      </p:sp>
      <p:sp>
        <p:nvSpPr>
          <p:cNvPr id="128" name="Shape 126"/>
          <p:cNvSpPr/>
          <p:nvPr/>
        </p:nvSpPr>
        <p:spPr>
          <a:xfrm>
            <a:off x="4297680" y="3986784"/>
            <a:ext cx="256032" cy="256032"/>
          </a:xfrm>
          <a:prstGeom prst="ellipse">
            <a:avLst/>
          </a:prstGeom>
          <a:solidFill>
            <a:srgbClr val="080E1A"/>
          </a:solidFill>
          <a:ln w="19050">
            <a:solidFill>
              <a:srgbClr val="DEFF9A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4370832" y="4059936"/>
            <a:ext cx="109728" cy="109728"/>
          </a:xfrm>
          <a:prstGeom prst="ellipse">
            <a:avLst/>
          </a:prstGeom>
          <a:solidFill>
            <a:srgbClr val="DEFF9A"/>
          </a:solidFill>
          <a:ln/>
        </p:spPr>
      </p:sp>
      <p:sp>
        <p:nvSpPr>
          <p:cNvPr id="130" name="Text 128"/>
          <p:cNvSpPr/>
          <p:nvPr/>
        </p:nvSpPr>
        <p:spPr>
          <a:xfrm>
            <a:off x="3429000" y="4526280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Resolução de identidade, deduplicação e filtragem regulatória.</a:t>
            </a:r>
            <a:endParaRPr lang="en-US" sz="1100" dirty="0"/>
          </a:p>
        </p:txBody>
      </p:sp>
      <p:sp>
        <p:nvSpPr>
          <p:cNvPr id="131" name="Text 129"/>
          <p:cNvSpPr/>
          <p:nvPr/>
        </p:nvSpPr>
        <p:spPr>
          <a:xfrm>
            <a:off x="6217920" y="27432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T-0</a:t>
            </a:r>
            <a:endParaRPr lang="en-US" sz="1100" dirty="0"/>
          </a:p>
        </p:txBody>
      </p:sp>
      <p:sp>
        <p:nvSpPr>
          <p:cNvPr id="132" name="Text 130"/>
          <p:cNvSpPr/>
          <p:nvPr/>
        </p:nvSpPr>
        <p:spPr>
          <a:xfrm>
            <a:off x="6217920" y="31089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WAVE DISPARO</a:t>
            </a:r>
            <a:endParaRPr lang="en-US" sz="1600" dirty="0"/>
          </a:p>
        </p:txBody>
      </p:sp>
      <p:sp>
        <p:nvSpPr>
          <p:cNvPr id="133" name="Shape 131"/>
          <p:cNvSpPr/>
          <p:nvPr/>
        </p:nvSpPr>
        <p:spPr>
          <a:xfrm>
            <a:off x="7086600" y="3986784"/>
            <a:ext cx="256032" cy="256032"/>
          </a:xfrm>
          <a:prstGeom prst="ellipse">
            <a:avLst/>
          </a:prstGeom>
          <a:solidFill>
            <a:srgbClr val="080E1A"/>
          </a:solidFill>
          <a:ln w="19050">
            <a:solidFill>
              <a:srgbClr val="DEFF9A"/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7159752" y="4059936"/>
            <a:ext cx="109728" cy="109728"/>
          </a:xfrm>
          <a:prstGeom prst="ellipse">
            <a:avLst/>
          </a:prstGeom>
          <a:solidFill>
            <a:srgbClr val="DEFF9A"/>
          </a:solidFill>
          <a:ln/>
        </p:spPr>
      </p:sp>
      <p:sp>
        <p:nvSpPr>
          <p:cNvPr id="135" name="Text 133"/>
          <p:cNvSpPr/>
          <p:nvPr/>
        </p:nvSpPr>
        <p:spPr>
          <a:xfrm>
            <a:off x="6217920" y="4526280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Roteamento multi-canal por linhas TSE Business homologadas.</a:t>
            </a:r>
            <a:endParaRPr lang="en-US" sz="1100" dirty="0"/>
          </a:p>
        </p:txBody>
      </p:sp>
      <p:sp>
        <p:nvSpPr>
          <p:cNvPr id="136" name="Text 134"/>
          <p:cNvSpPr/>
          <p:nvPr/>
        </p:nvSpPr>
        <p:spPr>
          <a:xfrm>
            <a:off x="9006840" y="27432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T+24h</a:t>
            </a:r>
            <a:endParaRPr lang="en-US" sz="1100" dirty="0"/>
          </a:p>
        </p:txBody>
      </p:sp>
      <p:sp>
        <p:nvSpPr>
          <p:cNvPr id="137" name="Text 135"/>
          <p:cNvSpPr/>
          <p:nvPr/>
        </p:nvSpPr>
        <p:spPr>
          <a:xfrm>
            <a:off x="9006840" y="31089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REPORT FORENSE</a:t>
            </a:r>
            <a:endParaRPr lang="en-US" sz="1600" dirty="0"/>
          </a:p>
        </p:txBody>
      </p:sp>
      <p:sp>
        <p:nvSpPr>
          <p:cNvPr id="138" name="Shape 136"/>
          <p:cNvSpPr/>
          <p:nvPr/>
        </p:nvSpPr>
        <p:spPr>
          <a:xfrm>
            <a:off x="9875520" y="3986784"/>
            <a:ext cx="256032" cy="256032"/>
          </a:xfrm>
          <a:prstGeom prst="ellipse">
            <a:avLst/>
          </a:prstGeom>
          <a:solidFill>
            <a:srgbClr val="080E1A"/>
          </a:solidFill>
          <a:ln w="19050">
            <a:solidFill>
              <a:srgbClr val="DEFF9A"/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9948672" y="4059936"/>
            <a:ext cx="109728" cy="109728"/>
          </a:xfrm>
          <a:prstGeom prst="ellipse">
            <a:avLst/>
          </a:prstGeom>
          <a:solidFill>
            <a:srgbClr val="DEFF9A"/>
          </a:solidFill>
          <a:ln/>
        </p:spPr>
      </p:sp>
      <p:sp>
        <p:nvSpPr>
          <p:cNvPr id="140" name="Text 138"/>
          <p:cNvSpPr/>
          <p:nvPr/>
        </p:nvSpPr>
        <p:spPr>
          <a:xfrm>
            <a:off x="9006840" y="4526280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PDF executivo notarizado entregue à diretoria do mandato.</a:t>
            </a:r>
            <a:endParaRPr lang="en-US" sz="1100" dirty="0"/>
          </a:p>
        </p:txBody>
      </p:sp>
      <p:sp>
        <p:nvSpPr>
          <p:cNvPr id="141" name="Shape 139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548640" y="649224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CONFIDENTIAL · X8FLOW MANAGED OPERATIONS</a:t>
            </a:r>
            <a:endParaRPr lang="en-US" sz="800" dirty="0"/>
          </a:p>
        </p:txBody>
      </p:sp>
      <p:sp>
        <p:nvSpPr>
          <p:cNvPr id="143" name="Text 141"/>
          <p:cNvSpPr/>
          <p:nvPr/>
        </p:nvSpPr>
        <p:spPr>
          <a:xfrm>
            <a:off x="9144000" y="649224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07 / 08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743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743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743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1430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430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430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430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0116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0116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20116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20116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20116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0116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0116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0116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8803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8803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28803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28803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28803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28803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28803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28803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37490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7490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37490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7490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37490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7490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7490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6177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6177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6177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46177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46177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46177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6177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6177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54864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4864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54864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4864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54864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54864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54864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63550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550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3550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3550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550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63550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63550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72237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72237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72237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72237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72237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72237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72237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72237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809244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809244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809244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09244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809244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09244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09244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896112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896112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96112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96112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896112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896112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896112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982980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982980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982980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982980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982980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982980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982980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982980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1069848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1069848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1069848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1069848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1069848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1069848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1069848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1069848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11567160" y="2743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11567160" y="10972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11567160" y="19202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11567160" y="274320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11567160" y="356616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11567160" y="438912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11567160" y="521208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11567160" y="6035040"/>
            <a:ext cx="36576" cy="36576"/>
          </a:xfrm>
          <a:prstGeom prst="ellipse">
            <a:avLst/>
          </a:prstGeom>
          <a:solidFill>
            <a:srgbClr val="DEFF9A">
              <a:alpha val="8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1828800" y="-2743200"/>
            <a:ext cx="9144000" cy="9144000"/>
          </a:xfrm>
          <a:prstGeom prst="ellipse">
            <a:avLst/>
          </a:prstGeom>
          <a:solidFill>
            <a:srgbClr val="1B4F8C">
              <a:alpha val="12000"/>
            </a:srgbClr>
          </a:solidFill>
          <a:ln/>
        </p:spPr>
      </p:sp>
      <p:sp>
        <p:nvSpPr>
          <p:cNvPr id="115" name="Shape 113"/>
          <p:cNvSpPr/>
          <p:nvPr/>
        </p:nvSpPr>
        <p:spPr>
          <a:xfrm>
            <a:off x="3657600" y="1828800"/>
            <a:ext cx="5486400" cy="3657600"/>
          </a:xfrm>
          <a:prstGeom prst="ellipse">
            <a:avLst/>
          </a:prstGeom>
          <a:solidFill>
            <a:srgbClr val="DEFF9A">
              <a:alpha val="6000"/>
            </a:srgbClr>
          </a:solidFill>
          <a:ln/>
        </p:spPr>
      </p:sp>
      <p:sp>
        <p:nvSpPr>
          <p:cNvPr id="116" name="Shape 114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17" name="Text 115"/>
          <p:cNvSpPr/>
          <p:nvPr/>
        </p:nvSpPr>
        <p:spPr>
          <a:xfrm>
            <a:off x="548640" y="457200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</a:t>
            </a:r>
            <a:endParaRPr lang="en-US" sz="1400" dirty="0"/>
          </a:p>
        </p:txBody>
      </p:sp>
      <p:sp>
        <p:nvSpPr>
          <p:cNvPr id="118" name="Text 116"/>
          <p:cNvSpPr/>
          <p:nvPr/>
        </p:nvSpPr>
        <p:spPr>
          <a:xfrm>
            <a:off x="1051560" y="457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x8flow / brasília</a:t>
            </a:r>
            <a:endParaRPr lang="en-US" sz="900" dirty="0"/>
          </a:p>
        </p:txBody>
      </p:sp>
      <p:sp>
        <p:nvSpPr>
          <p:cNvPr id="119" name="Text 117"/>
          <p:cNvSpPr/>
          <p:nvPr/>
        </p:nvSpPr>
        <p:spPr>
          <a:xfrm>
            <a:off x="7315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STRATEGIC ENGAGEMENT</a:t>
            </a:r>
            <a:endParaRPr lang="en-US" sz="900" dirty="0"/>
          </a:p>
        </p:txBody>
      </p:sp>
      <p:sp>
        <p:nvSpPr>
          <p:cNvPr id="120" name="Text 118"/>
          <p:cNvSpPr/>
          <p:nvPr/>
        </p:nvSpPr>
        <p:spPr>
          <a:xfrm>
            <a:off x="548640" y="182880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300" kern="0" dirty="0">
                <a:solidFill>
                  <a:srgbClr val="DEFF9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— — —  REUNIÃO ESTRATÉGICA  — — —</a:t>
            </a:r>
            <a:endParaRPr lang="en-US" sz="1000" dirty="0"/>
          </a:p>
        </p:txBody>
      </p:sp>
      <p:sp>
        <p:nvSpPr>
          <p:cNvPr id="121" name="Text 119"/>
          <p:cNvSpPr/>
          <p:nvPr/>
        </p:nvSpPr>
        <p:spPr>
          <a:xfrm>
            <a:off x="548640" y="2377440"/>
            <a:ext cx="11064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4800" spc="-200" kern="0" dirty="0">
                <a:solidFill>
                  <a:srgbClr val="F2F5F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Atendimento restrito a
</a:t>
            </a:r>
            <a:pPr algn="ctr" indent="0" marL="0">
              <a:lnSpc>
                <a:spcPct val="105000"/>
              </a:lnSpc>
              <a:buNone/>
            </a:pPr>
            <a:r>
              <a:rPr lang="en-US" sz="4800" i="1" spc="-200" kern="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comitês institucionais.</a:t>
            </a:r>
            <a:endParaRPr lang="en-US" sz="4800" dirty="0"/>
          </a:p>
        </p:txBody>
      </p:sp>
      <p:sp>
        <p:nvSpPr>
          <p:cNvPr id="122" name="Text 120"/>
          <p:cNvSpPr/>
          <p:nvPr/>
        </p:nvSpPr>
        <p:spPr>
          <a:xfrm>
            <a:off x="1828800" y="4297680"/>
            <a:ext cx="8531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8896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Recebemos um número limitado de mandatos por ciclo eleitoral. Solicitação avaliada em até 72h pela diretoria de operações em Brasília.</a:t>
            </a:r>
            <a:endParaRPr lang="en-US" sz="1300" dirty="0"/>
          </a:p>
        </p:txBody>
      </p:sp>
      <p:sp>
        <p:nvSpPr>
          <p:cNvPr id="123" name="Shape 121"/>
          <p:cNvSpPr/>
          <p:nvPr/>
        </p:nvSpPr>
        <p:spPr>
          <a:xfrm>
            <a:off x="4023360" y="5349240"/>
            <a:ext cx="4114800" cy="502920"/>
          </a:xfrm>
          <a:prstGeom prst="rect">
            <a:avLst/>
          </a:prstGeom>
          <a:solidFill>
            <a:srgbClr val="DEFF9A"/>
          </a:solidFill>
          <a:ln/>
        </p:spPr>
      </p:sp>
      <p:sp>
        <p:nvSpPr>
          <p:cNvPr id="124" name="Text 122"/>
          <p:cNvSpPr/>
          <p:nvPr/>
        </p:nvSpPr>
        <p:spPr>
          <a:xfrm>
            <a:off x="4023360" y="534924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080E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SOLICITAR REUNIÃO  [BRASÍLIA]  →</a:t>
            </a:r>
            <a:endParaRPr lang="en-US" sz="1100" dirty="0"/>
          </a:p>
        </p:txBody>
      </p:sp>
      <p:sp>
        <p:nvSpPr>
          <p:cNvPr id="125" name="Text 123"/>
          <p:cNvSpPr/>
          <p:nvPr/>
        </p:nvSpPr>
        <p:spPr>
          <a:xfrm>
            <a:off x="548640" y="5989320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operacoes@x8flow.com.br  ·  +55 61  ·  sob NDA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6350">
            <a:solidFill>
              <a:srgbClr val="1E2A4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548640" y="649224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CONFIDENTIAL · X8FLOW MANAGED OPERATIONS</a:t>
            </a:r>
            <a:endParaRPr lang="en-US" sz="800" dirty="0"/>
          </a:p>
        </p:txBody>
      </p:sp>
      <p:sp>
        <p:nvSpPr>
          <p:cNvPr id="128" name="Text 126"/>
          <p:cNvSpPr/>
          <p:nvPr/>
        </p:nvSpPr>
        <p:spPr>
          <a:xfrm>
            <a:off x="9144000" y="649224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8896AE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08 / 08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2026-05-26T20:02:28Z</dcterms:created>
  <dcterms:modified xsi:type="dcterms:W3CDTF">2026-05-26T20:02:28Z</dcterms:modified>
</cp:coreProperties>
</file>